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3449" r:id="rId4"/>
    <p:sldId id="3450" r:id="rId5"/>
    <p:sldId id="3452" r:id="rId6"/>
    <p:sldId id="3451" r:id="rId7"/>
    <p:sldId id="260" r:id="rId8"/>
    <p:sldId id="3454" r:id="rId9"/>
  </p:sldIdLst>
  <p:sldSz cx="12192000" cy="6858000"/>
  <p:notesSz cx="6858000" cy="9144000"/>
  <p:embeddedFontLst>
    <p:embeddedFont>
      <p:font typeface="Poppins SemiBold" panose="020B060402020202020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UARIO\Desktop\INFORMES%20ATENCION%20AL%20USUARIO%20ITP%20VIGENCIA%202023\1.%20INFORME%20PQRSD%20ITP%20ENERO%202022\PORCENTAJE%20INFORME%20PQRSD%20%20ENERO%202022.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INFORMES%20ATENCION%20AL%20USUARIO%20ITP%20VIGENCIA%202023\1.%20INFORME%20PQRSD%20ITP%20ENERO%202022\PORCENTAJE%20INFORME%20PQRSD%20%20ENERO%202022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INFORMES%20ATENCION%20AL%20USUARIO%20ITP%20VIGENCIA%202023\1.%20INFORME%20PQRSD%20ITP%20ENERO%202022\PORCENTAJE%20INFORME%20PQRSD%20%20ENERO%202022.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F:\INFORMES%20ATENCION%20AL%20USUARIO%20ITP%20VIGENCIA%202022\INFORME%20PQRSD%20ITP%20ENERO%202022\PORCENTAJE%20INFORME%20PQRSD%20%20ENERO%202022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ENERO'!$G$10:$H$10</c:f>
              <c:numCache>
                <c:formatCode>0%</c:formatCode>
                <c:ptCount val="2"/>
                <c:pt idx="0" formatCode="General">
                  <c:v>98</c:v>
                </c:pt>
                <c:pt idx="1">
                  <c:v>0.20416666666666666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E4-49F7-9341-B20DF5F87172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ENERO'!$G$11:$H$11</c:f>
              <c:numCache>
                <c:formatCode>0%</c:formatCode>
                <c:ptCount val="2"/>
                <c:pt idx="0" formatCode="General">
                  <c:v>297</c:v>
                </c:pt>
                <c:pt idx="1">
                  <c:v>0.61875000000000002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E4-49F7-9341-B20DF5F87172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ENERO'!$G$12:$H$12</c:f>
              <c:numCache>
                <c:formatCode>0%</c:formatCode>
                <c:ptCount val="2"/>
                <c:pt idx="0" formatCode="General">
                  <c:v>85</c:v>
                </c:pt>
                <c:pt idx="1">
                  <c:v>0.17708333333333334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E4-49F7-9341-B20DF5F87172}"/>
            </c:ext>
          </c:extLst>
        </c:ser>
        <c:ser>
          <c:idx val="3"/>
          <c:order val="3"/>
          <c:tx>
            <c:strRef>
              <c:f>'total canales de comu ENERO'!$F$13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ENERO'!$G$13:$H$13</c:f>
              <c:numCache>
                <c:formatCode>0%</c:formatCode>
                <c:ptCount val="2"/>
                <c:pt idx="0" formatCode="General">
                  <c:v>480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E4-49F7-9341-B20DF5F87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57</c:v>
                </c:pt>
                <c:pt idx="1">
                  <c:v>26</c:v>
                </c:pt>
                <c:pt idx="2">
                  <c:v>15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B-470D-992D-76BB0072D243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0.58163265306122447</c:v>
                </c:pt>
                <c:pt idx="1">
                  <c:v>0.26530612244897961</c:v>
                </c:pt>
                <c:pt idx="2">
                  <c:v>0.15306122448979592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B-470D-992D-76BB0072D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ENERO'!$G$9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ENERO'!$F$10:$F$12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ENERO'!$G$10:$G$12</c:f>
              <c:numCache>
                <c:formatCode>General</c:formatCode>
                <c:ptCount val="3"/>
                <c:pt idx="0">
                  <c:v>297</c:v>
                </c:pt>
                <c:pt idx="1">
                  <c:v>0</c:v>
                </c:pt>
                <c:pt idx="2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65-4441-9AB5-DF02D1262411}"/>
            </c:ext>
          </c:extLst>
        </c:ser>
        <c:ser>
          <c:idx val="1"/>
          <c:order val="1"/>
          <c:tx>
            <c:strRef>
              <c:f>'canales de comun virtual ENERO'!$H$9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ENERO'!$F$10:$F$12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ENERO'!$H$10:$H$12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5-4441-9AB5-DF02D12624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</a:t>
            </a:r>
          </a:p>
        </c:rich>
      </c:tx>
      <c:layout>
        <c:manualLayout>
          <c:xMode val="edge"/>
          <c:yMode val="edge"/>
          <c:x val="0.2828524232214899"/>
          <c:y val="3.9072024046215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'2022'!$G$9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'2022'!$G$10:$G$16</c:f>
              <c:numCache>
                <c:formatCode>0</c:formatCode>
                <c:ptCount val="7"/>
                <c:pt idx="0">
                  <c:v>11</c:v>
                </c:pt>
                <c:pt idx="1">
                  <c:v>276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0-42D4-80DB-7C4651F78C00}"/>
            </c:ext>
          </c:extLst>
        </c:ser>
        <c:ser>
          <c:idx val="1"/>
          <c:order val="1"/>
          <c:tx>
            <c:strRef>
              <c:f>'2022'!$H$9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'2022'!$H$10:$H$16</c:f>
              <c:numCache>
                <c:formatCode>0%</c:formatCode>
                <c:ptCount val="7"/>
                <c:pt idx="0">
                  <c:v>3.6666666666666667E-2</c:v>
                </c:pt>
                <c:pt idx="1">
                  <c:v>0.92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4.3333333333333335E-2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0-42D4-80DB-7C4651F78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tp.edu.co" TargetMode="External"/><Relationship Id="rId7" Type="http://schemas.openxmlformats.org/officeDocument/2006/relationships/chart" Target="../charts/chart3.xml"/><Relationship Id="rId2" Type="http://schemas.openxmlformats.org/officeDocument/2006/relationships/hyperlink" Target="mailto:atencionalusuario@itp.edu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hart" Target="../charts/char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7393" y="413238"/>
            <a:ext cx="52314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Informe de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Peticiones, Quejas,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Reclamos,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(PQRSD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Enero/2023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" y="2181364"/>
            <a:ext cx="4248727" cy="4018756"/>
          </a:xfrm>
          <a:prstGeom prst="rect">
            <a:avLst/>
          </a:prstGeom>
        </p:spPr>
      </p:pic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199" y="261352"/>
            <a:ext cx="8662004" cy="238827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/>
              <a:t>          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El </a:t>
            </a:r>
            <a:r>
              <a:rPr lang="es-CO" dirty="0"/>
              <a:t>presente documento corresponde al Informe de Peticiones, Quejas,</a:t>
            </a:r>
          </a:p>
          <a:p>
            <a:pPr algn="just"/>
            <a:r>
              <a:rPr lang="es-CO" dirty="0" smtClean="0"/>
              <a:t>             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</a:t>
            </a:r>
            <a:endParaRPr lang="es-CO" dirty="0"/>
          </a:p>
          <a:p>
            <a:pPr algn="just"/>
            <a:r>
              <a:rPr lang="es-CO" dirty="0" smtClean="0"/>
              <a:t>              Oficina de atención al usuario del Instituto Tecnológico del Putumayo </a:t>
            </a:r>
            <a:endParaRPr lang="es-CO" dirty="0"/>
          </a:p>
          <a:p>
            <a:pPr algn="just"/>
            <a:r>
              <a:rPr lang="es-CO" dirty="0" smtClean="0"/>
              <a:t>              Correspondiente al mes de enero de </a:t>
            </a:r>
            <a:r>
              <a:rPr lang="es-CO" dirty="0" smtClean="0"/>
              <a:t>2023.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 De </a:t>
            </a:r>
            <a:r>
              <a:rPr lang="es-CO" dirty="0"/>
              <a:t>acuerdo con los datos </a:t>
            </a:r>
            <a:r>
              <a:rPr lang="es-CO" dirty="0" smtClean="0"/>
              <a:t>arrojados por </a:t>
            </a:r>
            <a:r>
              <a:rPr lang="es-CO" dirty="0"/>
              <a:t>los canales de </a:t>
            </a:r>
            <a:r>
              <a:rPr lang="es-CO" dirty="0" smtClean="0"/>
              <a:t>atención, 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durante </a:t>
            </a:r>
            <a:r>
              <a:rPr lang="es-CO" dirty="0"/>
              <a:t>en el mes de </a:t>
            </a:r>
            <a:r>
              <a:rPr lang="es-CO" dirty="0" smtClean="0"/>
              <a:t>Enero, </a:t>
            </a:r>
            <a:r>
              <a:rPr lang="es-CO" dirty="0"/>
              <a:t>se recibieron </a:t>
            </a:r>
            <a:r>
              <a:rPr lang="es-CO" dirty="0" smtClean="0"/>
              <a:t>(480) </a:t>
            </a:r>
            <a:r>
              <a:rPr lang="es-CO" dirty="0" smtClean="0"/>
              <a:t>PQRSD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garantizando el registro del 100% y </a:t>
            </a:r>
            <a:r>
              <a:rPr lang="es-CO" dirty="0"/>
              <a:t>teniendo en cuenta lo reportado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les </a:t>
            </a:r>
            <a:r>
              <a:rPr lang="es-CO" dirty="0"/>
              <a:t>fue asignado </a:t>
            </a:r>
            <a:r>
              <a:rPr lang="es-CO" dirty="0" smtClean="0"/>
              <a:t>su </a:t>
            </a:r>
            <a:r>
              <a:rPr lang="es-CO" dirty="0"/>
              <a:t>trámite, </a:t>
            </a:r>
            <a:r>
              <a:rPr lang="es-CO" dirty="0" smtClean="0"/>
              <a:t>no se negó </a:t>
            </a:r>
            <a:r>
              <a:rPr lang="es-CO" dirty="0"/>
              <a:t>el acceso a ninguna de ellas.</a:t>
            </a:r>
          </a:p>
          <a:p>
            <a:pPr algn="just"/>
            <a:r>
              <a:rPr lang="es-CO" dirty="0" smtClean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987" y="387927"/>
            <a:ext cx="944097" cy="2111393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59884E-D2C2-41FD-80B7-6949F84F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18" y="261353"/>
            <a:ext cx="1906177" cy="2015660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7BDE64C-E863-4924-9424-BCF2EDFB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968" y="526517"/>
            <a:ext cx="1529529" cy="1464920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996E38B-E139-40AA-A0C5-04F7A4FAE2C5}"/>
              </a:ext>
            </a:extLst>
          </p:cNvPr>
          <p:cNvSpPr txBox="1">
            <a:spLocks/>
          </p:cNvSpPr>
          <p:nvPr/>
        </p:nvSpPr>
        <p:spPr>
          <a:xfrm>
            <a:off x="7070862" y="4087565"/>
            <a:ext cx="2708830" cy="55880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50"/>
              </a:lnSpc>
            </a:pPr>
            <a:r>
              <a:rPr lang="en-US" sz="12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</a:t>
            </a: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2511027" y="80749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5906102" y="3798327"/>
            <a:ext cx="6270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72" y="2719470"/>
            <a:ext cx="3236442" cy="2942543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579134" y="3630709"/>
            <a:ext cx="31231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184871"/>
              </p:ext>
            </p:extLst>
          </p:nvPr>
        </p:nvGraphicFramePr>
        <p:xfrm>
          <a:off x="4591416" y="2781041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8" y="67074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175847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008" y="254976"/>
            <a:ext cx="1105840" cy="2630163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790098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2975" y="99356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3178211"/>
            <a:ext cx="10208132" cy="2739011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308" y="3269469"/>
            <a:ext cx="1009956" cy="2498285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" y="337252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24" y="3547344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32226" y="3819667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246190" y="254976"/>
            <a:ext cx="4541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 smtClean="0"/>
              <a:t>El </a:t>
            </a:r>
            <a:r>
              <a:rPr lang="es-CO" sz="1200" dirty="0" smtClean="0"/>
              <a:t>58% </a:t>
            </a:r>
            <a:r>
              <a:rPr lang="es-CO" sz="1200" dirty="0"/>
              <a:t>de la comunicación vía telefonía celular, corresponde a las </a:t>
            </a:r>
            <a:r>
              <a:rPr lang="es-CO" sz="1200" dirty="0" smtClean="0"/>
              <a:t>llamadas, </a:t>
            </a:r>
            <a:r>
              <a:rPr lang="es-CO" sz="1200" dirty="0"/>
              <a:t>donde se brindó información tendiente a las fechas de </a:t>
            </a:r>
            <a:r>
              <a:rPr lang="es-CO" sz="1200" dirty="0" smtClean="0"/>
              <a:t>matriculas ordinaran estudiantes primer </a:t>
            </a:r>
            <a:r>
              <a:rPr lang="es-CO" sz="1200" dirty="0" smtClean="0"/>
              <a:t>periodo </a:t>
            </a:r>
            <a:r>
              <a:rPr lang="es-CO" sz="1200" dirty="0"/>
              <a:t>académico </a:t>
            </a:r>
            <a:r>
              <a:rPr lang="es-CO" sz="1200" dirty="0" smtClean="0"/>
              <a:t>2023 </a:t>
            </a:r>
            <a:r>
              <a:rPr lang="es-CO" sz="1200" dirty="0" smtClean="0"/>
              <a:t>del </a:t>
            </a:r>
            <a:r>
              <a:rPr lang="es-CO" sz="1200" dirty="0" smtClean="0"/>
              <a:t>16/Dic/2022 </a:t>
            </a:r>
            <a:r>
              <a:rPr lang="es-CO" sz="1200" dirty="0"/>
              <a:t>al </a:t>
            </a:r>
            <a:r>
              <a:rPr lang="es-CO" sz="1200" dirty="0" smtClean="0"/>
              <a:t>27//Enero/2023, matricula ordinarias estudiantes antiguos 05/Dic/2022 al 27/Enero/2023,  </a:t>
            </a:r>
            <a:r>
              <a:rPr lang="es-CO" sz="1200" dirty="0" smtClean="0"/>
              <a:t>y Publicación </a:t>
            </a:r>
            <a:r>
              <a:rPr lang="es-CO" sz="1200" dirty="0" smtClean="0"/>
              <a:t>horarios académicos </a:t>
            </a:r>
            <a:r>
              <a:rPr lang="es-CO" sz="1200" dirty="0"/>
              <a:t>Enero </a:t>
            </a:r>
            <a:r>
              <a:rPr lang="es-CO" sz="1200" dirty="0" smtClean="0"/>
              <a:t>30 </a:t>
            </a:r>
            <a:r>
              <a:rPr lang="es-CO" sz="1200" dirty="0"/>
              <a:t>de </a:t>
            </a:r>
            <a:r>
              <a:rPr lang="es-CO" sz="1200" dirty="0" smtClean="0"/>
              <a:t>2023, </a:t>
            </a:r>
            <a:endParaRPr lang="es-CO" sz="1200" dirty="0"/>
          </a:p>
        </p:txBody>
      </p:sp>
      <p:sp>
        <p:nvSpPr>
          <p:cNvPr id="27" name="Rectángulo 26"/>
          <p:cNvSpPr/>
          <p:nvPr/>
        </p:nvSpPr>
        <p:spPr>
          <a:xfrm>
            <a:off x="5531695" y="3432950"/>
            <a:ext cx="4589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Se evidencia en el mes de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enero en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los correo electrónicos institucionales </a:t>
            </a:r>
            <a:r>
              <a:rPr lang="es-CO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atencionalusuario@itp.edu.co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se recibieron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297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PQRSD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notificacionesjudiciales@itp.edu.co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no se registro PQRSD de carácter judicial.   </a:t>
            </a:r>
            <a:endParaRPr lang="es-CO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663" y="1525749"/>
            <a:ext cx="3935925" cy="1259600"/>
          </a:xfrm>
          <a:prstGeom prst="rect">
            <a:avLst/>
          </a:prstGeom>
        </p:spPr>
      </p:pic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159428"/>
              </p:ext>
            </p:extLst>
          </p:nvPr>
        </p:nvGraphicFramePr>
        <p:xfrm>
          <a:off x="1077935" y="255099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138" y="4342829"/>
            <a:ext cx="4034835" cy="931985"/>
          </a:xfrm>
          <a:prstGeom prst="rect">
            <a:avLst/>
          </a:prstGeom>
        </p:spPr>
      </p:pic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166200"/>
              </p:ext>
            </p:extLst>
          </p:nvPr>
        </p:nvGraphicFramePr>
        <p:xfrm>
          <a:off x="1296601" y="3283334"/>
          <a:ext cx="4199062" cy="234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CBE94ECF-D8EB-43AB-9E04-F7BAFD2CA675}"/>
              </a:ext>
            </a:extLst>
          </p:cNvPr>
          <p:cNvSpPr txBox="1"/>
          <p:nvPr/>
        </p:nvSpPr>
        <p:spPr>
          <a:xfrm>
            <a:off x="1147876" y="265309"/>
            <a:ext cx="890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PQRSD </a:t>
            </a:r>
          </a:p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recibidas por modalidad de petición  </a:t>
            </a:r>
            <a:endParaRPr lang="es-ES" sz="20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55641" y="1134741"/>
            <a:ext cx="3287160" cy="1716761"/>
            <a:chOff x="780907" y="1917832"/>
            <a:chExt cx="3287160" cy="171676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CC54A79-6517-4AD0-A7EF-0568FBC5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163" y="1917832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A2E50C-38B2-4E39-B969-A9AC3BC4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07" y="1950359"/>
              <a:ext cx="878256" cy="1168841"/>
            </a:xfrm>
            <a:custGeom>
              <a:avLst/>
              <a:gdLst>
                <a:gd name="T0" fmla="*/ 1785 w 1786"/>
                <a:gd name="T1" fmla="*/ 2218 h 2379"/>
                <a:gd name="T2" fmla="*/ 1785 w 1786"/>
                <a:gd name="T3" fmla="*/ 2218 h 2379"/>
                <a:gd name="T4" fmla="*/ 1189 w 1786"/>
                <a:gd name="T5" fmla="*/ 2378 h 2379"/>
                <a:gd name="T6" fmla="*/ 1189 w 1786"/>
                <a:gd name="T7" fmla="*/ 2378 h 2379"/>
                <a:gd name="T8" fmla="*/ 0 w 1786"/>
                <a:gd name="T9" fmla="*/ 1189 h 2379"/>
                <a:gd name="T10" fmla="*/ 0 w 1786"/>
                <a:gd name="T11" fmla="*/ 1189 h 2379"/>
                <a:gd name="T12" fmla="*/ 1189 w 1786"/>
                <a:gd name="T13" fmla="*/ 0 h 2379"/>
                <a:gd name="T14" fmla="*/ 1189 w 1786"/>
                <a:gd name="T15" fmla="*/ 0 h 2379"/>
                <a:gd name="T16" fmla="*/ 1785 w 1786"/>
                <a:gd name="T17" fmla="*/ 160 h 2379"/>
                <a:gd name="T18" fmla="*/ 1785 w 1786"/>
                <a:gd name="T19" fmla="*/ 221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6" h="2379">
                  <a:moveTo>
                    <a:pt x="1785" y="2218"/>
                  </a:moveTo>
                  <a:lnTo>
                    <a:pt x="1785" y="2218"/>
                  </a:lnTo>
                  <a:cubicBezTo>
                    <a:pt x="1612" y="2316"/>
                    <a:pt x="1403" y="2378"/>
                    <a:pt x="1189" y="2378"/>
                  </a:cubicBezTo>
                  <a:lnTo>
                    <a:pt x="1189" y="2378"/>
                  </a:lnTo>
                  <a:cubicBezTo>
                    <a:pt x="532" y="2378"/>
                    <a:pt x="0" y="1846"/>
                    <a:pt x="0" y="1189"/>
                  </a:cubicBezTo>
                  <a:lnTo>
                    <a:pt x="0" y="1189"/>
                  </a:lnTo>
                  <a:cubicBezTo>
                    <a:pt x="0" y="532"/>
                    <a:pt x="532" y="0"/>
                    <a:pt x="1189" y="0"/>
                  </a:cubicBezTo>
                  <a:lnTo>
                    <a:pt x="1189" y="0"/>
                  </a:lnTo>
                  <a:cubicBezTo>
                    <a:pt x="1406" y="0"/>
                    <a:pt x="1610" y="59"/>
                    <a:pt x="1785" y="160"/>
                  </a:cubicBezTo>
                  <a:lnTo>
                    <a:pt x="1785" y="22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ABB8CDE-52B6-4869-943A-E9A31A1A0B9F}"/>
                </a:ext>
              </a:extLst>
            </p:cNvPr>
            <p:cNvSpPr txBox="1"/>
            <p:nvPr/>
          </p:nvSpPr>
          <p:spPr>
            <a:xfrm>
              <a:off x="1027491" y="2199131"/>
              <a:ext cx="505268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7E8788B-BB4B-4B6B-90BC-C204B2AAD379}"/>
                </a:ext>
              </a:extLst>
            </p:cNvPr>
            <p:cNvSpPr txBox="1">
              <a:spLocks/>
            </p:cNvSpPr>
            <p:nvPr/>
          </p:nvSpPr>
          <p:spPr>
            <a:xfrm>
              <a:off x="1938930" y="2532709"/>
              <a:ext cx="1854658" cy="8771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PETICIONES DE </a:t>
              </a:r>
              <a:r>
                <a:rPr lang="es-CO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INFORMACION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kumimoji="0" lang="es-C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35</a:t>
              </a:r>
              <a:endPara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47EE9595-8053-4D3F-B95C-8C3F830B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241" y="1169669"/>
            <a:ext cx="2408904" cy="171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493ED3D-50FF-4D52-8C34-6A1D5377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68" y="1355371"/>
            <a:ext cx="587672" cy="1175345"/>
          </a:xfrm>
          <a:custGeom>
            <a:avLst/>
            <a:gdLst>
              <a:gd name="T0" fmla="*/ 1194 w 1195"/>
              <a:gd name="T1" fmla="*/ 2388 h 2389"/>
              <a:gd name="T2" fmla="*/ 1194 w 1195"/>
              <a:gd name="T3" fmla="*/ 2388 h 2389"/>
              <a:gd name="T4" fmla="*/ 0 w 1195"/>
              <a:gd name="T5" fmla="*/ 1194 h 2389"/>
              <a:gd name="T6" fmla="*/ 0 w 1195"/>
              <a:gd name="T7" fmla="*/ 1194 h 2389"/>
              <a:gd name="T8" fmla="*/ 1194 w 1195"/>
              <a:gd name="T9" fmla="*/ 0 h 2389"/>
              <a:gd name="T10" fmla="*/ 1194 w 1195"/>
              <a:gd name="T11" fmla="*/ 2388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5" h="2389">
                <a:moveTo>
                  <a:pt x="1194" y="2388"/>
                </a:moveTo>
                <a:lnTo>
                  <a:pt x="1194" y="2388"/>
                </a:lnTo>
                <a:cubicBezTo>
                  <a:pt x="535" y="2388"/>
                  <a:pt x="0" y="1853"/>
                  <a:pt x="0" y="1194"/>
                </a:cubicBezTo>
                <a:lnTo>
                  <a:pt x="0" y="1194"/>
                </a:lnTo>
                <a:cubicBezTo>
                  <a:pt x="0" y="535"/>
                  <a:pt x="535" y="0"/>
                  <a:pt x="1194" y="0"/>
                </a:cubicBezTo>
                <a:lnTo>
                  <a:pt x="1194" y="238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ED0BD1C-BB58-45A8-80DA-294A9AEBC031}"/>
              </a:ext>
            </a:extLst>
          </p:cNvPr>
          <p:cNvSpPr txBox="1"/>
          <p:nvPr/>
        </p:nvSpPr>
        <p:spPr>
          <a:xfrm>
            <a:off x="4027595" y="1348322"/>
            <a:ext cx="692818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FD9365-C691-452E-B625-5E86CD0A3EE2}"/>
              </a:ext>
            </a:extLst>
          </p:cNvPr>
          <p:cNvSpPr txBox="1">
            <a:spLocks/>
          </p:cNvSpPr>
          <p:nvPr/>
        </p:nvSpPr>
        <p:spPr>
          <a:xfrm>
            <a:off x="4774744" y="1784546"/>
            <a:ext cx="2113145" cy="10156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PETICIONES DE 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INTERES 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PARTICULAR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315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82%</a:t>
            </a:r>
            <a:endParaRPr lang="es-CO" sz="1400" b="1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45514" y="1169669"/>
            <a:ext cx="3171328" cy="1716761"/>
            <a:chOff x="7932443" y="1668904"/>
            <a:chExt cx="3171328" cy="1716761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8EA2AD-9D73-4D17-BC66-15AAC41E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500" y="1668904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FC6F0CB-2C07-4833-9AF5-74B0B1B9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40" y="1917832"/>
              <a:ext cx="728628" cy="1099448"/>
            </a:xfrm>
            <a:custGeom>
              <a:avLst/>
              <a:gdLst>
                <a:gd name="T0" fmla="*/ 1481 w 1482"/>
                <a:gd name="T1" fmla="*/ 2174 h 2237"/>
                <a:gd name="T2" fmla="*/ 1481 w 1482"/>
                <a:gd name="T3" fmla="*/ 2174 h 2237"/>
                <a:gd name="T4" fmla="*/ 1118 w 1482"/>
                <a:gd name="T5" fmla="*/ 2236 h 2237"/>
                <a:gd name="T6" fmla="*/ 1118 w 1482"/>
                <a:gd name="T7" fmla="*/ 2236 h 2237"/>
                <a:gd name="T8" fmla="*/ 0 w 1482"/>
                <a:gd name="T9" fmla="*/ 1118 h 2237"/>
                <a:gd name="T10" fmla="*/ 0 w 1482"/>
                <a:gd name="T11" fmla="*/ 1118 h 2237"/>
                <a:gd name="T12" fmla="*/ 1118 w 1482"/>
                <a:gd name="T13" fmla="*/ 0 h 2237"/>
                <a:gd name="T14" fmla="*/ 1118 w 1482"/>
                <a:gd name="T15" fmla="*/ 0 h 2237"/>
                <a:gd name="T16" fmla="*/ 1481 w 1482"/>
                <a:gd name="T17" fmla="*/ 60 h 2237"/>
                <a:gd name="T18" fmla="*/ 1481 w 1482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2" h="2237">
                  <a:moveTo>
                    <a:pt x="1481" y="2174"/>
                  </a:moveTo>
                  <a:lnTo>
                    <a:pt x="1481" y="2174"/>
                  </a:lnTo>
                  <a:cubicBezTo>
                    <a:pt x="1367" y="2214"/>
                    <a:pt x="1243" y="2236"/>
                    <a:pt x="1118" y="2236"/>
                  </a:cubicBezTo>
                  <a:lnTo>
                    <a:pt x="1118" y="2236"/>
                  </a:lnTo>
                  <a:cubicBezTo>
                    <a:pt x="500" y="2236"/>
                    <a:pt x="0" y="1735"/>
                    <a:pt x="0" y="1118"/>
                  </a:cubicBezTo>
                  <a:lnTo>
                    <a:pt x="0" y="1118"/>
                  </a:lnTo>
                  <a:cubicBezTo>
                    <a:pt x="0" y="500"/>
                    <a:pt x="500" y="0"/>
                    <a:pt x="1118" y="0"/>
                  </a:cubicBezTo>
                  <a:lnTo>
                    <a:pt x="1118" y="0"/>
                  </a:lnTo>
                  <a:cubicBezTo>
                    <a:pt x="1245" y="0"/>
                    <a:pt x="1368" y="21"/>
                    <a:pt x="1481" y="60"/>
                  </a:cubicBezTo>
                  <a:lnTo>
                    <a:pt x="1481" y="2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1B19456-24B4-409B-921B-885C6B1E9723}"/>
                </a:ext>
              </a:extLst>
            </p:cNvPr>
            <p:cNvSpPr txBox="1"/>
            <p:nvPr/>
          </p:nvSpPr>
          <p:spPr>
            <a:xfrm>
              <a:off x="7932443" y="1958989"/>
              <a:ext cx="715260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B9CA683-ADE5-4933-863E-5D36955C4BB2}"/>
                </a:ext>
              </a:extLst>
            </p:cNvPr>
            <p:cNvSpPr txBox="1">
              <a:spLocks/>
            </p:cNvSpPr>
            <p:nvPr/>
          </p:nvSpPr>
          <p:spPr>
            <a:xfrm>
              <a:off x="8852867" y="2230866"/>
              <a:ext cx="2250904" cy="6555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QUEJAS 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0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lang="es-ES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8695" y="3010504"/>
            <a:ext cx="3144850" cy="1716762"/>
            <a:chOff x="955744" y="4448511"/>
            <a:chExt cx="3144850" cy="17167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0FE4677-7FF2-478B-889A-FF67E6B8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90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AE75B3E-B8B8-4401-B6FD-505A943F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27" y="4585902"/>
              <a:ext cx="730797" cy="1099446"/>
            </a:xfrm>
            <a:custGeom>
              <a:avLst/>
              <a:gdLst>
                <a:gd name="T0" fmla="*/ 1483 w 1484"/>
                <a:gd name="T1" fmla="*/ 2174 h 2237"/>
                <a:gd name="T2" fmla="*/ 1483 w 1484"/>
                <a:gd name="T3" fmla="*/ 2174 h 2237"/>
                <a:gd name="T4" fmla="*/ 1118 w 1484"/>
                <a:gd name="T5" fmla="*/ 2236 h 2237"/>
                <a:gd name="T6" fmla="*/ 1118 w 1484"/>
                <a:gd name="T7" fmla="*/ 2236 h 2237"/>
                <a:gd name="T8" fmla="*/ 0 w 1484"/>
                <a:gd name="T9" fmla="*/ 1117 h 2237"/>
                <a:gd name="T10" fmla="*/ 0 w 1484"/>
                <a:gd name="T11" fmla="*/ 1117 h 2237"/>
                <a:gd name="T12" fmla="*/ 1118 w 1484"/>
                <a:gd name="T13" fmla="*/ 0 h 2237"/>
                <a:gd name="T14" fmla="*/ 1118 w 1484"/>
                <a:gd name="T15" fmla="*/ 0 h 2237"/>
                <a:gd name="T16" fmla="*/ 1482 w 1484"/>
                <a:gd name="T17" fmla="*/ 60 h 2237"/>
                <a:gd name="T18" fmla="*/ 1483 w 1484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4" h="2237">
                  <a:moveTo>
                    <a:pt x="1483" y="2174"/>
                  </a:moveTo>
                  <a:lnTo>
                    <a:pt x="1483" y="2174"/>
                  </a:lnTo>
                  <a:cubicBezTo>
                    <a:pt x="1367" y="2213"/>
                    <a:pt x="1244" y="2236"/>
                    <a:pt x="1118" y="2236"/>
                  </a:cubicBezTo>
                  <a:lnTo>
                    <a:pt x="1118" y="2236"/>
                  </a:lnTo>
                  <a:cubicBezTo>
                    <a:pt x="501" y="2236"/>
                    <a:pt x="0" y="1735"/>
                    <a:pt x="0" y="1117"/>
                  </a:cubicBezTo>
                  <a:lnTo>
                    <a:pt x="0" y="1117"/>
                  </a:lnTo>
                  <a:cubicBezTo>
                    <a:pt x="0" y="499"/>
                    <a:pt x="501" y="0"/>
                    <a:pt x="1118" y="0"/>
                  </a:cubicBezTo>
                  <a:lnTo>
                    <a:pt x="1118" y="0"/>
                  </a:lnTo>
                  <a:cubicBezTo>
                    <a:pt x="1246" y="0"/>
                    <a:pt x="1368" y="20"/>
                    <a:pt x="1482" y="60"/>
                  </a:cubicBezTo>
                  <a:lnTo>
                    <a:pt x="1483" y="217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DF34DC6-B348-43B3-A58D-59BEF752D813}"/>
                </a:ext>
              </a:extLst>
            </p:cNvPr>
            <p:cNvSpPr txBox="1"/>
            <p:nvPr/>
          </p:nvSpPr>
          <p:spPr>
            <a:xfrm>
              <a:off x="955744" y="4568222"/>
              <a:ext cx="769763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100BD07C-5F6D-496F-B6C6-97C6D42CB4DD}"/>
                </a:ext>
              </a:extLst>
            </p:cNvPr>
            <p:cNvSpPr txBox="1">
              <a:spLocks/>
            </p:cNvSpPr>
            <p:nvPr/>
          </p:nvSpPr>
          <p:spPr>
            <a:xfrm>
              <a:off x="1813543" y="4695930"/>
              <a:ext cx="2235452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RECLAMOS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886687" y="3032955"/>
            <a:ext cx="3132458" cy="1716762"/>
            <a:chOff x="4335949" y="4448511"/>
            <a:chExt cx="3132458" cy="17167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D1CF841-6204-43DD-9919-89156C7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429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3F9F80-C3B2-4D13-9DDE-23F1EA75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949" y="4725443"/>
              <a:ext cx="830548" cy="1105952"/>
            </a:xfrm>
            <a:custGeom>
              <a:avLst/>
              <a:gdLst>
                <a:gd name="T0" fmla="*/ 1686 w 1687"/>
                <a:gd name="T1" fmla="*/ 2094 h 2247"/>
                <a:gd name="T2" fmla="*/ 1686 w 1687"/>
                <a:gd name="T3" fmla="*/ 2094 h 2247"/>
                <a:gd name="T4" fmla="*/ 1123 w 1687"/>
                <a:gd name="T5" fmla="*/ 2246 h 2247"/>
                <a:gd name="T6" fmla="*/ 1123 w 1687"/>
                <a:gd name="T7" fmla="*/ 2246 h 2247"/>
                <a:gd name="T8" fmla="*/ 0 w 1687"/>
                <a:gd name="T9" fmla="*/ 1123 h 2247"/>
                <a:gd name="T10" fmla="*/ 0 w 1687"/>
                <a:gd name="T11" fmla="*/ 1123 h 2247"/>
                <a:gd name="T12" fmla="*/ 1123 w 1687"/>
                <a:gd name="T13" fmla="*/ 0 h 2247"/>
                <a:gd name="T14" fmla="*/ 1123 w 1687"/>
                <a:gd name="T15" fmla="*/ 0 h 2247"/>
                <a:gd name="T16" fmla="*/ 1686 w 1687"/>
                <a:gd name="T17" fmla="*/ 151 h 2247"/>
                <a:gd name="T18" fmla="*/ 1686 w 1687"/>
                <a:gd name="T19" fmla="*/ 209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7" h="2247">
                  <a:moveTo>
                    <a:pt x="1686" y="2094"/>
                  </a:moveTo>
                  <a:lnTo>
                    <a:pt x="1686" y="2094"/>
                  </a:lnTo>
                  <a:cubicBezTo>
                    <a:pt x="1522" y="2188"/>
                    <a:pt x="1325" y="2246"/>
                    <a:pt x="1123" y="2246"/>
                  </a:cubicBezTo>
                  <a:lnTo>
                    <a:pt x="1123" y="2246"/>
                  </a:lnTo>
                  <a:cubicBezTo>
                    <a:pt x="503" y="2246"/>
                    <a:pt x="0" y="1743"/>
                    <a:pt x="0" y="1123"/>
                  </a:cubicBezTo>
                  <a:lnTo>
                    <a:pt x="0" y="1123"/>
                  </a:lnTo>
                  <a:cubicBezTo>
                    <a:pt x="0" y="503"/>
                    <a:pt x="503" y="0"/>
                    <a:pt x="1123" y="0"/>
                  </a:cubicBezTo>
                  <a:lnTo>
                    <a:pt x="1123" y="0"/>
                  </a:lnTo>
                  <a:cubicBezTo>
                    <a:pt x="1328" y="0"/>
                    <a:pt x="1521" y="55"/>
                    <a:pt x="1686" y="151"/>
                  </a:cubicBezTo>
                  <a:lnTo>
                    <a:pt x="1686" y="20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2287C18-F7CC-43B1-AE12-8B04FD860A8B}"/>
                </a:ext>
              </a:extLst>
            </p:cNvPr>
            <p:cNvSpPr txBox="1"/>
            <p:nvPr/>
          </p:nvSpPr>
          <p:spPr>
            <a:xfrm>
              <a:off x="4355571" y="4729811"/>
              <a:ext cx="753732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5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0C03989B-C1DB-4F9F-983A-B4F94031C634}"/>
                </a:ext>
              </a:extLst>
            </p:cNvPr>
            <p:cNvSpPr txBox="1">
              <a:spLocks/>
            </p:cNvSpPr>
            <p:nvPr/>
          </p:nvSpPr>
          <p:spPr>
            <a:xfrm>
              <a:off x="5290914" y="4914081"/>
              <a:ext cx="2177493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  SUGERENCIAS 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6283" y="3065083"/>
            <a:ext cx="3037192" cy="1716762"/>
            <a:chOff x="8025767" y="4253200"/>
            <a:chExt cx="3037192" cy="1716762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025767" y="4479921"/>
              <a:ext cx="750526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6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5"/>
              <a:ext cx="1854658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DENUNCIAS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6181" y="4781845"/>
            <a:ext cx="2955765" cy="1547497"/>
            <a:chOff x="8107194" y="4253200"/>
            <a:chExt cx="2955765" cy="1716762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107519" y="4479921"/>
              <a:ext cx="668774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4"/>
              <a:ext cx="1854658" cy="103456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OTRO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8%</a:t>
              </a:r>
              <a:endParaRPr lang="es-CO" sz="16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33" y="4928136"/>
            <a:ext cx="1621012" cy="1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79" y="3228347"/>
            <a:ext cx="1646063" cy="17009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31" y="3205581"/>
            <a:ext cx="5823199" cy="21601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62" y="3345785"/>
            <a:ext cx="797239" cy="1881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873" y="3403244"/>
            <a:ext cx="1304657" cy="131075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28886" y="3345785"/>
            <a:ext cx="3995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Durante el mes de Enero de </a:t>
            </a:r>
            <a:r>
              <a:rPr lang="es-CO" sz="2000" dirty="0" smtClean="0"/>
              <a:t>2023 </a:t>
            </a:r>
            <a:r>
              <a:rPr lang="es-CO" sz="2000" dirty="0"/>
              <a:t>la </a:t>
            </a:r>
            <a:r>
              <a:rPr lang="es-CO" sz="2000" dirty="0" smtClean="0"/>
              <a:t>modalidad de petición más </a:t>
            </a:r>
            <a:r>
              <a:rPr lang="es-CO" sz="2000" dirty="0"/>
              <a:t>representativa </a:t>
            </a:r>
            <a:r>
              <a:rPr lang="es-CO" sz="2000" dirty="0" smtClean="0"/>
              <a:t>fueron las </a:t>
            </a:r>
            <a:r>
              <a:rPr lang="es-CO" sz="2000" dirty="0"/>
              <a:t>peticiones de interés particular con </a:t>
            </a:r>
            <a:r>
              <a:rPr lang="es-CO" sz="2000" dirty="0" smtClean="0"/>
              <a:t>315 </a:t>
            </a:r>
            <a:r>
              <a:rPr lang="es-CO" sz="2000" dirty="0"/>
              <a:t>solicitudes correspondiente al </a:t>
            </a:r>
            <a:r>
              <a:rPr lang="es-CO" sz="2000" dirty="0" smtClean="0"/>
              <a:t>82</a:t>
            </a:r>
            <a:r>
              <a:rPr lang="es-CO" sz="2000" dirty="0" smtClean="0"/>
              <a:t>%.</a:t>
            </a:r>
            <a:endParaRPr lang="es-CO" sz="20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185008"/>
              </p:ext>
            </p:extLst>
          </p:nvPr>
        </p:nvGraphicFramePr>
        <p:xfrm>
          <a:off x="2059629" y="300037"/>
          <a:ext cx="6734176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2792" y="2192884"/>
            <a:ext cx="2628712" cy="16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516" y="248776"/>
            <a:ext cx="29851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800" dirty="0">
                <a:latin typeface="MyriadPro-Regular" panose="020B0503030403020204" pitchFamily="34" charset="0"/>
              </a:rPr>
              <a:t>P Q R S 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4003517" y="433442"/>
            <a:ext cx="29371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MyriadPro-Regular" panose="020B0503030403020204" pitchFamily="34" charset="0"/>
              </a:rPr>
              <a:t>asignadas a dependencias</a:t>
            </a:r>
          </a:p>
          <a:p>
            <a:r>
              <a:rPr lang="es-CO" sz="1700" dirty="0">
                <a:latin typeface="MyriadPro-Regular" panose="020B0503030403020204" pitchFamily="34" charset="0"/>
              </a:rPr>
              <a:t>y grupos internos de trabajo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88" y="4707326"/>
            <a:ext cx="5037020" cy="16177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988" y="4768056"/>
            <a:ext cx="817111" cy="149632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583458" y="4823720"/>
            <a:ext cx="3602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El </a:t>
            </a:r>
            <a:r>
              <a:rPr lang="es-CO" sz="1200" dirty="0" smtClean="0"/>
              <a:t>100% </a:t>
            </a:r>
            <a:r>
              <a:rPr lang="es-CO" sz="1200" dirty="0"/>
              <a:t>de las </a:t>
            </a:r>
            <a:r>
              <a:rPr lang="es-CO" sz="1200" dirty="0" smtClean="0"/>
              <a:t>PQRSD, en todos </a:t>
            </a:r>
            <a:r>
              <a:rPr lang="es-CO" sz="1200" dirty="0"/>
              <a:t>sus </a:t>
            </a:r>
            <a:r>
              <a:rPr lang="es-CO" sz="1200" dirty="0" smtClean="0"/>
              <a:t>casos fueron atendidos </a:t>
            </a:r>
            <a:r>
              <a:rPr lang="es-CO" sz="1200" dirty="0"/>
              <a:t>y gestionados en su totalidad. Cada solicitud, ya sea de cambio de sede, homologaciones, transferencias internas o solicitudes de reingreso, recibió una respuesta y fue canalizada hacia </a:t>
            </a:r>
            <a:r>
              <a:rPr lang="es-CO" sz="1200" dirty="0" smtClean="0"/>
              <a:t>cada dependencia y oficina respectiva. </a:t>
            </a:r>
            <a:endParaRPr lang="es-CO" sz="1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36933"/>
              </p:ext>
            </p:extLst>
          </p:nvPr>
        </p:nvGraphicFramePr>
        <p:xfrm>
          <a:off x="729855" y="1186095"/>
          <a:ext cx="5676899" cy="3392805"/>
        </p:xfrm>
        <a:graphic>
          <a:graphicData uri="http://schemas.openxmlformats.org/drawingml/2006/table">
            <a:tbl>
              <a:tblPr/>
              <a:tblGrid>
                <a:gridCol w="330015">
                  <a:extLst>
                    <a:ext uri="{9D8B030D-6E8A-4147-A177-3AD203B41FA5}">
                      <a16:colId xmlns:a16="http://schemas.microsoft.com/office/drawing/2014/main" val="3769078663"/>
                    </a:ext>
                  </a:extLst>
                </a:gridCol>
                <a:gridCol w="1942014">
                  <a:extLst>
                    <a:ext uri="{9D8B030D-6E8A-4147-A177-3AD203B41FA5}">
                      <a16:colId xmlns:a16="http://schemas.microsoft.com/office/drawing/2014/main" val="1847272063"/>
                    </a:ext>
                  </a:extLst>
                </a:gridCol>
                <a:gridCol w="863117">
                  <a:extLst>
                    <a:ext uri="{9D8B030D-6E8A-4147-A177-3AD203B41FA5}">
                      <a16:colId xmlns:a16="http://schemas.microsoft.com/office/drawing/2014/main" val="2077406593"/>
                    </a:ext>
                  </a:extLst>
                </a:gridCol>
                <a:gridCol w="875810">
                  <a:extLst>
                    <a:ext uri="{9D8B030D-6E8A-4147-A177-3AD203B41FA5}">
                      <a16:colId xmlns:a16="http://schemas.microsoft.com/office/drawing/2014/main" val="638588169"/>
                    </a:ext>
                  </a:extLst>
                </a:gridCol>
                <a:gridCol w="875810">
                  <a:extLst>
                    <a:ext uri="{9D8B030D-6E8A-4147-A177-3AD203B41FA5}">
                      <a16:colId xmlns:a16="http://schemas.microsoft.com/office/drawing/2014/main" val="3660559465"/>
                    </a:ext>
                  </a:extLst>
                </a:gridCol>
                <a:gridCol w="790133">
                  <a:extLst>
                    <a:ext uri="{9D8B030D-6E8A-4147-A177-3AD203B41FA5}">
                      <a16:colId xmlns:a16="http://schemas.microsoft.com/office/drawing/2014/main" val="21698222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55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33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049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42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96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878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902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229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29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72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UNIVERSITARIO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484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199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CIECYT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039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FISICOS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38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407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4987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97567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988" y="1100068"/>
            <a:ext cx="4602879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79128"/>
              </p:ext>
            </p:extLst>
          </p:nvPr>
        </p:nvGraphicFramePr>
        <p:xfrm>
          <a:off x="2004914" y="3196308"/>
          <a:ext cx="5169609" cy="2648734"/>
        </p:xfrm>
        <a:graphic>
          <a:graphicData uri="http://schemas.openxmlformats.org/drawingml/2006/table">
            <a:tbl>
              <a:tblPr firstRow="1" firstCol="1" bandRow="1"/>
              <a:tblGrid>
                <a:gridCol w="3599763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69846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2407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481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034559" y="1283513"/>
            <a:ext cx="100525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gestión de traslados y el acceso a la información de las PQRSD en el Instituto Tecnológico del Putumayo son aspectos prioritarios para </a:t>
            </a:r>
            <a:r>
              <a:rPr lang="es-CO" dirty="0" smtClean="0"/>
              <a:t>garantizar </a:t>
            </a:r>
            <a:r>
              <a:rPr lang="es-CO" dirty="0"/>
              <a:t>un ambiente de trabajo y estudio óptimo. La eficiente administración de los traslados permite a los estudiantes y personal académico cambiar de sede, programa o realizar transferencias internas de manera fluida, contribuyendo así a su desarrollo profesional y personal. Paralelamente, el acceso transparente y oportuno a la información relacionada con las PQRSD asegura la satisfacción de la comunidad educativa y promueve la rendición de cuentas. En el Instituto Tecnológico del Putumayo, nos comprometemos a implementar procesos eficaces que faciliten tanto la gestión de traslados como el acceso a la información de manera equitativa y transparente, fortaleciendo así nuestra misión de brindar una educación de calidad y servicio excepcional a nuestra comunidad</a:t>
            </a:r>
            <a:r>
              <a:rPr lang="es-CO" dirty="0" smtClean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48" y="3301369"/>
            <a:ext cx="379204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48" y="483661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latin typeface="MyriadPro-Regular" panose="020B0503030403020204" pitchFamily="34" charset="0"/>
              </a:rPr>
              <a:t>Recomendaciones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7" y="1573823"/>
            <a:ext cx="5081955" cy="1793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21265" y="1641536"/>
            <a:ext cx="36871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Fomentar </a:t>
            </a:r>
            <a:r>
              <a:rPr lang="es-CO" dirty="0"/>
              <a:t>la transparencia: Proporciona información clara y precisa sobre el estado de las PQRSD a los solicitantes. Esto ayudará a generar confianza en el proceso y demostrará la dedicación de la organización para abordar las inquietudes de manera abierta y honesta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endParaRPr lang="es-CO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4" y="169103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30" y="182046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48272" y="2023930"/>
            <a:ext cx="39305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0" y="1678894"/>
            <a:ext cx="794352" cy="1583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00" y="3843209"/>
            <a:ext cx="4907991" cy="21033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9" y="3958926"/>
            <a:ext cx="1646063" cy="1700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31" y="4154014"/>
            <a:ext cx="1304657" cy="131075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105987" y="4006015"/>
            <a:ext cx="3781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Retroalimentación y mejora continua: Analiza regularmente el desempeño del proceso de gestión de PQRSD y busca áreas de mejora. Utiliza la retroalimentación de los usuarios para identificar oportunidades de optimización y ajusta los procedimientos según sea necesario.</a:t>
            </a:r>
          </a:p>
          <a:p>
            <a:pPr algn="just"/>
            <a:endParaRPr lang="es-CO" dirty="0" smtClean="0"/>
          </a:p>
          <a:p>
            <a:endParaRPr lang="es-CO" dirty="0"/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128362" y="4368543"/>
            <a:ext cx="5164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716" y="3933182"/>
            <a:ext cx="759341" cy="19167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210" y="1202825"/>
            <a:ext cx="3691876" cy="23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787</Words>
  <Application>Microsoft Office PowerPoint</Application>
  <PresentationFormat>Panorámica</PresentationFormat>
  <Paragraphs>195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League Spartan</vt:lpstr>
      <vt:lpstr>MyriadPro-Regular</vt:lpstr>
      <vt:lpstr>Poppins SemiBold</vt:lpstr>
      <vt:lpstr>Calibri</vt:lpstr>
      <vt:lpstr>Open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129</cp:revision>
  <dcterms:created xsi:type="dcterms:W3CDTF">2021-09-26T15:48:41Z</dcterms:created>
  <dcterms:modified xsi:type="dcterms:W3CDTF">2024-05-10T18:11:58Z</dcterms:modified>
</cp:coreProperties>
</file>